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8" r:id="rId6"/>
    <p:sldId id="266" r:id="rId7"/>
    <p:sldId id="267" r:id="rId8"/>
    <p:sldId id="268" r:id="rId9"/>
    <p:sldId id="259" r:id="rId10"/>
    <p:sldId id="260" r:id="rId11"/>
    <p:sldId id="261" r:id="rId12"/>
    <p:sldId id="262" r:id="rId13"/>
    <p:sldId id="263" r:id="rId14"/>
    <p:sldId id="264" r:id="rId15"/>
    <p:sldId id="257" r:id="rId16"/>
    <p:sldId id="26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2" autoAdjust="0"/>
    <p:restoredTop sz="94660"/>
  </p:normalViewPr>
  <p:slideViewPr>
    <p:cSldViewPr>
      <p:cViewPr varScale="1">
        <p:scale>
          <a:sx n="111" d="100"/>
          <a:sy n="111" d="100"/>
        </p:scale>
        <p:origin x="-165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DAC5-49B0-4AB1-8603-FDC9EB519F9D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1C45-5263-41DA-B4B6-DCC61897DEE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DAC5-49B0-4AB1-8603-FDC9EB519F9D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1C45-5263-41DA-B4B6-DCC61897DE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DAC5-49B0-4AB1-8603-FDC9EB519F9D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1C45-5263-41DA-B4B6-DCC61897DE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DAC5-49B0-4AB1-8603-FDC9EB519F9D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1C45-5263-41DA-B4B6-DCC61897DEE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DAC5-49B0-4AB1-8603-FDC9EB519F9D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1C45-5263-41DA-B4B6-DCC61897DE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DAC5-49B0-4AB1-8603-FDC9EB519F9D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1C45-5263-41DA-B4B6-DCC61897DEE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DAC5-49B0-4AB1-8603-FDC9EB519F9D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1C45-5263-41DA-B4B6-DCC61897DEE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DAC5-49B0-4AB1-8603-FDC9EB519F9D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1C45-5263-41DA-B4B6-DCC61897DE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DAC5-49B0-4AB1-8603-FDC9EB519F9D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1C45-5263-41DA-B4B6-DCC61897DE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DAC5-49B0-4AB1-8603-FDC9EB519F9D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1C45-5263-41DA-B4B6-DCC61897DE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DAC5-49B0-4AB1-8603-FDC9EB519F9D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1C45-5263-41DA-B4B6-DCC61897DEE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A8EDAC5-49B0-4AB1-8603-FDC9EB519F9D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3A51C45-5263-41DA-B4B6-DCC61897DEE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332656"/>
            <a:ext cx="8496944" cy="6048672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/>
              <a:t>Тема 2 Культурно-историческая (цивилизационная) составляющая </a:t>
            </a:r>
            <a:r>
              <a:rPr lang="ru-RU" b="1" dirty="0" smtClean="0"/>
              <a:t>идеологии </a:t>
            </a:r>
            <a:r>
              <a:rPr lang="ru-RU" b="1" dirty="0"/>
              <a:t>белорусского </a:t>
            </a:r>
            <a:r>
              <a:rPr lang="ru-RU" b="1" dirty="0" smtClean="0"/>
              <a:t>государства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b="1" dirty="0"/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Белорусская </a:t>
            </a:r>
            <a:r>
              <a:rPr lang="ru-RU" dirty="0"/>
              <a:t>общность, национальная идея и </a:t>
            </a:r>
            <a:r>
              <a:rPr lang="ru-RU" dirty="0" smtClean="0"/>
              <a:t>государственность</a:t>
            </a:r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/>
              <a:t>Традиционные (социокультурные) идеалы и ценности белорусского </a:t>
            </a:r>
            <a:r>
              <a:rPr lang="ru-RU" dirty="0" smtClean="0"/>
              <a:t>народа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403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957392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	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dirty="0">
              <a:solidFill>
                <a:schemeClr val="accent6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accent6"/>
                </a:solidFill>
              </a:rPr>
              <a:t>	</a:t>
            </a:r>
            <a:r>
              <a:rPr lang="ru-RU" dirty="0" smtClean="0">
                <a:solidFill>
                  <a:schemeClr val="accent6"/>
                </a:solidFill>
              </a:rPr>
              <a:t>3.</a:t>
            </a:r>
            <a:r>
              <a:rPr lang="ru-RU" dirty="0" smtClean="0"/>
              <a:t> Период </a:t>
            </a:r>
            <a:r>
              <a:rPr lang="ru-RU" dirty="0"/>
              <a:t>усиления президентской власти и создания устойчивой вертикали государственной </a:t>
            </a:r>
            <a:r>
              <a:rPr lang="ru-RU" dirty="0" smtClean="0"/>
              <a:t>власти. </a:t>
            </a:r>
            <a:r>
              <a:rPr lang="ru-RU" dirty="0"/>
              <a:t>К важным событиям этого периода относятся: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/>
              <a:t>	2 апреля 1997 г. </a:t>
            </a:r>
            <a:r>
              <a:rPr lang="ru-RU" dirty="0"/>
              <a:t>заключен </a:t>
            </a:r>
            <a:r>
              <a:rPr lang="ru-RU" b="1" dirty="0"/>
              <a:t>Договор о Союзе Беларуси и </a:t>
            </a:r>
            <a:r>
              <a:rPr lang="ru-RU" b="1" dirty="0" smtClean="0"/>
              <a:t>России</a:t>
            </a:r>
            <a:endParaRPr lang="ru-RU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/>
              <a:t>	9 </a:t>
            </a:r>
            <a:r>
              <a:rPr lang="ru-RU" b="1" dirty="0"/>
              <a:t>сентября </a:t>
            </a:r>
            <a:r>
              <a:rPr lang="ru-RU" b="1" dirty="0" smtClean="0"/>
              <a:t>2001 г. </a:t>
            </a:r>
            <a:r>
              <a:rPr lang="ru-RU" dirty="0" smtClean="0"/>
              <a:t>был </a:t>
            </a:r>
            <a:r>
              <a:rPr lang="ru-RU" dirty="0"/>
              <a:t>переизбран </a:t>
            </a:r>
            <a:r>
              <a:rPr lang="ru-RU" b="1" dirty="0"/>
              <a:t>Президент Республики </a:t>
            </a:r>
            <a:r>
              <a:rPr lang="ru-RU" b="1" dirty="0" smtClean="0"/>
              <a:t>Беларусь А.Г. Лукашенко</a:t>
            </a:r>
            <a:endParaRPr lang="ru-RU" b="1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/>
              <a:t>	17 </a:t>
            </a:r>
            <a:r>
              <a:rPr lang="ru-RU" b="1" dirty="0"/>
              <a:t>октября </a:t>
            </a:r>
            <a:r>
              <a:rPr lang="ru-RU" b="1" dirty="0" smtClean="0"/>
              <a:t>2004 г.</a:t>
            </a:r>
            <a:r>
              <a:rPr lang="ru-RU" dirty="0" smtClean="0"/>
              <a:t> одновременно </a:t>
            </a:r>
            <a:r>
              <a:rPr lang="ru-RU" dirty="0"/>
              <a:t>с выборами в Национальное собрание Республики Беларусь состоялся </a:t>
            </a:r>
            <a:r>
              <a:rPr lang="ru-RU" b="1" dirty="0"/>
              <a:t>референдум</a:t>
            </a:r>
            <a:r>
              <a:rPr lang="ru-RU" dirty="0"/>
              <a:t> по изменению </a:t>
            </a:r>
            <a:r>
              <a:rPr lang="ru-RU" b="1" dirty="0"/>
              <a:t>ст. 81 Конституции</a:t>
            </a:r>
            <a:r>
              <a:rPr lang="ru-RU" dirty="0"/>
              <a:t>. Новая редакция этой статьи исключила положение о том, что «одно и то же лицо может быть Президентом не более двух сроков</a:t>
            </a:r>
            <a:r>
              <a:rPr lang="ru-RU" dirty="0" smtClean="0"/>
              <a:t>».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/>
              <a:t>	19 марта 2006 г. </a:t>
            </a:r>
            <a:r>
              <a:rPr lang="ru-RU" dirty="0" smtClean="0"/>
              <a:t>состоялись третьи в истории Республики Беларусь президентские выборы, победу одержал А.Г. Лукашенко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/>
              <a:t>	19 декабря 2010 г. </a:t>
            </a:r>
            <a:r>
              <a:rPr lang="ru-RU" dirty="0" smtClean="0"/>
              <a:t>Состоялись очередные выборы президента Республики Беларусь, избран был А.Г. Лукашенко</a:t>
            </a: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20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957392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	</a:t>
            </a:r>
            <a:r>
              <a:rPr lang="ru-RU" sz="1800" dirty="0" smtClean="0"/>
              <a:t>Торжественная </a:t>
            </a:r>
            <a:r>
              <a:rPr lang="ru-RU" sz="1800" dirty="0"/>
              <a:t>церемония подписания Договора об образовании Союза России и Белоруссии во Владимирском зале Большого Кремлевского дворца. Президент </a:t>
            </a:r>
            <a:r>
              <a:rPr lang="ru-RU" sz="1800" dirty="0" smtClean="0"/>
              <a:t>Российской Федерации </a:t>
            </a:r>
            <a:r>
              <a:rPr lang="ru-RU" sz="1800" dirty="0"/>
              <a:t>Борис Ельцин и президент </a:t>
            </a:r>
            <a:r>
              <a:rPr lang="ru-RU" sz="1800" dirty="0" smtClean="0"/>
              <a:t>Республики Беларусь Александр </a:t>
            </a:r>
            <a:r>
              <a:rPr lang="ru-RU" sz="1800" dirty="0"/>
              <a:t>Лукашенко во время подписания договора. </a:t>
            </a:r>
            <a:endParaRPr lang="ru-RU" sz="1800" dirty="0" smtClean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340768"/>
            <a:ext cx="8244408" cy="532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57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525344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	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dirty="0" smtClean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	Традиционные </a:t>
            </a:r>
            <a:r>
              <a:rPr lang="ru-RU" dirty="0"/>
              <a:t>(социокультурные) идеалы и ценности белорусского народа формировались в контексте его менталитета. </a:t>
            </a:r>
            <a:endParaRPr lang="ru-RU" dirty="0" smtClean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/>
              <a:t>	</a:t>
            </a:r>
            <a:r>
              <a:rPr lang="ru-RU" b="1" dirty="0" smtClean="0"/>
              <a:t>Менталитет</a:t>
            </a:r>
            <a:r>
              <a:rPr lang="ru-RU" dirty="0" smtClean="0"/>
              <a:t> </a:t>
            </a:r>
            <a:r>
              <a:rPr lang="ru-RU" dirty="0"/>
              <a:t>– исторически сложившийся устойчивый способ мышления, имеющий системный характер, формирующийся на основе исторических традиций, особенностей материальной, социально-политической и духовной жизни народа</a:t>
            </a:r>
            <a:r>
              <a:rPr lang="ru-RU" dirty="0" smtClean="0"/>
              <a:t>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	Сложность </a:t>
            </a:r>
            <a:r>
              <a:rPr lang="ru-RU" dirty="0"/>
              <a:t>определения белорусского менталитета связана с геополи­тическим положением Беларуси, расположенной между двумя крупными цивилизационными </a:t>
            </a:r>
            <a:r>
              <a:rPr lang="ru-RU" dirty="0" smtClean="0"/>
              <a:t>комплексами - западноевропейским </a:t>
            </a:r>
            <a:r>
              <a:rPr lang="ru-RU" dirty="0"/>
              <a:t>и восточноевропейским.</a:t>
            </a:r>
          </a:p>
        </p:txBody>
      </p:sp>
    </p:spTree>
    <p:extLst>
      <p:ext uri="{BB962C8B-B14F-4D97-AF65-F5344CB8AC3E}">
        <p14:creationId xmlns:p14="http://schemas.microsoft.com/office/powerpoint/2010/main" val="411186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4572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В качестве отличительных особенностей белорусского менталитета </a:t>
            </a:r>
            <a:r>
              <a:rPr lang="ru-RU" dirty="0" smtClean="0"/>
              <a:t>считают:</a:t>
            </a:r>
          </a:p>
          <a:p>
            <a:pPr marL="502920" indent="-457200" algn="just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Толерантность - терпимость </a:t>
            </a:r>
            <a:r>
              <a:rPr lang="ru-RU" dirty="0"/>
              <a:t>в отношениях к представителям других наций, верований, других мировоззрений, другому складу </a:t>
            </a:r>
            <a:r>
              <a:rPr lang="ru-RU" dirty="0" smtClean="0"/>
              <a:t>мышления</a:t>
            </a:r>
          </a:p>
          <a:p>
            <a:pPr marL="502920" indent="-457200" algn="just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Патриотизм – </a:t>
            </a:r>
            <a:r>
              <a:rPr lang="ru-RU" dirty="0"/>
              <a:t>это осознание общности интересов людей, веками живущих в обособленных отечествах, уважение к историческому прошлому своего народа, гордость за его достижения и горечь за неудачи и ошибки предков и современников, активная деятельность по созданию нового, прогрессивного. </a:t>
            </a:r>
            <a:endParaRPr lang="ru-RU" dirty="0" smtClean="0"/>
          </a:p>
          <a:p>
            <a:pPr marL="502920" indent="-457200" algn="just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/>
              <a:t>Т</a:t>
            </a:r>
            <a:r>
              <a:rPr lang="ru-RU" dirty="0" smtClean="0"/>
              <a:t>рудолюбие</a:t>
            </a:r>
            <a:r>
              <a:rPr lang="ru-RU" dirty="0"/>
              <a:t>. </a:t>
            </a:r>
            <a:endParaRPr lang="ru-RU" dirty="0" smtClean="0"/>
          </a:p>
          <a:p>
            <a:pPr marL="502920" indent="-457200" algn="just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Коллективизм – принцип ограничения </a:t>
            </a:r>
            <a:r>
              <a:rPr lang="ru-RU" dirty="0"/>
              <a:t>поведения человека определенными общими принципами и нормами, соблюдение которых членами сообщества является необходимым условием его нормального функционирования. </a:t>
            </a:r>
            <a:endParaRPr lang="ru-RU" dirty="0" smtClean="0"/>
          </a:p>
          <a:p>
            <a:pPr marL="502920" indent="-457200" algn="just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Гостеприимство. </a:t>
            </a:r>
          </a:p>
          <a:p>
            <a:pPr marL="502920" indent="-457200" algn="just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Справедливость</a:t>
            </a:r>
          </a:p>
        </p:txBody>
      </p:sp>
    </p:spTree>
    <p:extLst>
      <p:ext uri="{BB962C8B-B14F-4D97-AF65-F5344CB8AC3E}">
        <p14:creationId xmlns:p14="http://schemas.microsoft.com/office/powerpoint/2010/main" val="308672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4572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	Исторически </a:t>
            </a:r>
            <a:r>
              <a:rPr lang="ru-RU" dirty="0"/>
              <a:t>различают </a:t>
            </a:r>
            <a:r>
              <a:rPr lang="ru-RU" b="1" dirty="0"/>
              <a:t>четыре этнические эпохи </a:t>
            </a:r>
            <a:r>
              <a:rPr lang="ru-RU" dirty="0"/>
              <a:t>на </a:t>
            </a:r>
            <a:r>
              <a:rPr lang="ru-RU" dirty="0" smtClean="0"/>
              <a:t>Беларуси:</a:t>
            </a:r>
          </a:p>
          <a:p>
            <a:pPr marL="502920" indent="-457200" algn="just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время </a:t>
            </a:r>
            <a:r>
              <a:rPr lang="ru-RU" dirty="0"/>
              <a:t>заселения индоевропейскими </a:t>
            </a:r>
            <a:r>
              <a:rPr lang="ru-RU" dirty="0" smtClean="0"/>
              <a:t>племенами (3 тыс. до н.э.)</a:t>
            </a:r>
          </a:p>
          <a:p>
            <a:pPr marL="502920" indent="-457200" algn="just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err="1" smtClean="0"/>
              <a:t>балтская</a:t>
            </a:r>
            <a:r>
              <a:rPr lang="ru-RU" dirty="0" smtClean="0"/>
              <a:t> </a:t>
            </a:r>
            <a:r>
              <a:rPr lang="ru-RU" dirty="0"/>
              <a:t>эпоха (примерно на рубеже </a:t>
            </a:r>
            <a:r>
              <a:rPr lang="ru-RU" dirty="0" smtClean="0"/>
              <a:t>3–2 </a:t>
            </a:r>
            <a:r>
              <a:rPr lang="ru-RU" dirty="0"/>
              <a:t>тыс. до н.э</a:t>
            </a:r>
            <a:r>
              <a:rPr lang="ru-RU" dirty="0" smtClean="0"/>
              <a:t>.)</a:t>
            </a:r>
          </a:p>
          <a:p>
            <a:pPr marL="502920" indent="-457200" algn="just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эпоха </a:t>
            </a:r>
            <a:r>
              <a:rPr lang="ru-RU" dirty="0"/>
              <a:t>славянского заселения Беларуси (VI–XIV вв. н.э.) – племенные союзы </a:t>
            </a:r>
            <a:r>
              <a:rPr lang="ru-RU" dirty="0" err="1"/>
              <a:t>полочан</a:t>
            </a:r>
            <a:r>
              <a:rPr lang="ru-RU" dirty="0"/>
              <a:t>, дреговичей, радимичей, времена Древнерусского государства и образования Великого княжества </a:t>
            </a:r>
            <a:r>
              <a:rPr lang="ru-RU" dirty="0" smtClean="0"/>
              <a:t>Литовского</a:t>
            </a:r>
          </a:p>
          <a:p>
            <a:pPr marL="502920" indent="-457200">
              <a:buAutoNum type="arabicPeriod"/>
            </a:pPr>
            <a:r>
              <a:rPr lang="ru-RU" dirty="0" smtClean="0"/>
              <a:t>становление </a:t>
            </a:r>
            <a:r>
              <a:rPr lang="ru-RU" dirty="0"/>
              <a:t>и развитие белорусской народности (с XIV в</a:t>
            </a:r>
            <a:r>
              <a:rPr lang="ru-RU" dirty="0" smtClean="0"/>
              <a:t>.)</a:t>
            </a:r>
            <a:endParaRPr lang="ru-RU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	С </a:t>
            </a:r>
            <a:r>
              <a:rPr lang="ru-RU" dirty="0"/>
              <a:t>учетом особенностей социально-политической и культурной жизни в истории Беларуси можно выделить шесть периодов: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Полоцкий </a:t>
            </a:r>
            <a:r>
              <a:rPr lang="ru-RU" dirty="0"/>
              <a:t>(IX–XIII вв.) – Древнерусское </a:t>
            </a:r>
            <a:r>
              <a:rPr lang="ru-RU" dirty="0" smtClean="0"/>
              <a:t>государство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Литовско-белорусский </a:t>
            </a:r>
            <a:r>
              <a:rPr lang="ru-RU" dirty="0"/>
              <a:t>(XIII–XVI вв.) – Великое княжество </a:t>
            </a:r>
            <a:r>
              <a:rPr lang="ru-RU" dirty="0" smtClean="0"/>
              <a:t>Литовское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Польский </a:t>
            </a:r>
            <a:r>
              <a:rPr lang="ru-RU" dirty="0"/>
              <a:t>(1569–конец XVIII в.) – Речь </a:t>
            </a:r>
            <a:r>
              <a:rPr lang="ru-RU" dirty="0" err="1" smtClean="0"/>
              <a:t>Посполитая</a:t>
            </a:r>
            <a:endParaRPr lang="ru-RU" dirty="0" smtClean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Российский </a:t>
            </a:r>
            <a:r>
              <a:rPr lang="ru-RU" dirty="0"/>
              <a:t>(конец XVIII–начало XX в.) – Беларусь в составе Российской </a:t>
            </a:r>
            <a:r>
              <a:rPr lang="ru-RU" dirty="0" smtClean="0"/>
              <a:t>империи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советский </a:t>
            </a:r>
            <a:r>
              <a:rPr lang="ru-RU" dirty="0"/>
              <a:t>(1917–1991 гг.) – период </a:t>
            </a:r>
            <a:r>
              <a:rPr lang="ru-RU" dirty="0" smtClean="0"/>
              <a:t>БССР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постсоветский </a:t>
            </a:r>
            <a:r>
              <a:rPr lang="ru-RU" dirty="0"/>
              <a:t>(с 1991г.) – период становления независимого белорусского государства.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175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	</a:t>
            </a:r>
            <a:r>
              <a:rPr lang="ru-RU" sz="1800" dirty="0" smtClean="0"/>
              <a:t>Формирование </a:t>
            </a:r>
            <a:r>
              <a:rPr lang="ru-RU" sz="1800" dirty="0"/>
              <a:t>гуманистических и демократических идеалов общественной жизни связаны с эпохой Возрождения. Самыми крупными представителями стали </a:t>
            </a:r>
            <a:r>
              <a:rPr lang="ru-RU" sz="1800" b="1" dirty="0"/>
              <a:t>Ф. Скорина, </a:t>
            </a:r>
            <a:r>
              <a:rPr lang="ru-RU" sz="1800" b="1" dirty="0" smtClean="0"/>
              <a:t>Н. </a:t>
            </a:r>
            <a:r>
              <a:rPr lang="ru-RU" sz="1800" b="1" dirty="0" err="1"/>
              <a:t>Гусовский</a:t>
            </a:r>
            <a:r>
              <a:rPr lang="ru-RU" sz="1800" b="1" dirty="0"/>
              <a:t>, </a:t>
            </a:r>
            <a:r>
              <a:rPr lang="ru-RU" sz="1800" b="1" dirty="0" smtClean="0"/>
              <a:t>Л. </a:t>
            </a:r>
            <a:r>
              <a:rPr lang="ru-RU" sz="1800" b="1" dirty="0" err="1"/>
              <a:t>Сапега</a:t>
            </a:r>
            <a:r>
              <a:rPr lang="ru-RU" sz="1800" dirty="0"/>
              <a:t>. </a:t>
            </a:r>
            <a:endParaRPr lang="ru-RU" sz="1800" dirty="0" smtClean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/>
              <a:t>	</a:t>
            </a:r>
            <a:r>
              <a:rPr lang="ru-RU" sz="1800" b="1" dirty="0" smtClean="0"/>
              <a:t>Никола </a:t>
            </a:r>
            <a:r>
              <a:rPr lang="ru-RU" sz="1800" b="1" dirty="0" err="1"/>
              <a:t>Гусовский</a:t>
            </a:r>
            <a:r>
              <a:rPr lang="ru-RU" sz="1800" b="1" dirty="0"/>
              <a:t> </a:t>
            </a:r>
            <a:r>
              <a:rPr lang="ru-RU" sz="1800" dirty="0"/>
              <a:t>(</a:t>
            </a:r>
            <a:r>
              <a:rPr lang="ru-RU" sz="1800" dirty="0" smtClean="0"/>
              <a:t>1470 - 1533гг</a:t>
            </a:r>
            <a:r>
              <a:rPr lang="ru-RU" sz="1800" dirty="0"/>
              <a:t>.) – поэт-гуманист, представитель </a:t>
            </a:r>
            <a:r>
              <a:rPr lang="ru-RU" sz="1800" dirty="0" err="1"/>
              <a:t>новолатинской</a:t>
            </a:r>
            <a:r>
              <a:rPr lang="ru-RU" sz="1800" dirty="0"/>
              <a:t> поэзии эпохи Возрождения. В своей поэме «Песня о зубре» он прославляет земли Беларуси, историю, обращается к личности человека, особое внимание уделяет князю </a:t>
            </a:r>
            <a:r>
              <a:rPr lang="ru-RU" sz="1800" dirty="0" err="1"/>
              <a:t>Витовту</a:t>
            </a:r>
            <a:r>
              <a:rPr lang="ru-RU" sz="1800" dirty="0"/>
              <a:t>. </a:t>
            </a:r>
            <a:r>
              <a:rPr lang="ru-RU" sz="1800" dirty="0" smtClean="0"/>
              <a:t>Поэма </a:t>
            </a:r>
            <a:r>
              <a:rPr lang="ru-RU" sz="1800" dirty="0"/>
              <a:t>«Песня о зубре» - высокий образец гражданской патриотической лирики, созданных в поэме, монументальный образ зубра – символ Беларуси, любовь к которой – главный источник вдохновения как самого поэта, так и жителей ВКЛ</a:t>
            </a:r>
            <a:r>
              <a:rPr lang="ru-RU" sz="1800" dirty="0" smtClean="0"/>
              <a:t>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996952"/>
            <a:ext cx="3012926" cy="3615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31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/>
              <a:t>	</a:t>
            </a:r>
            <a:r>
              <a:rPr lang="ru-RU" sz="1800" b="1" dirty="0" smtClean="0"/>
              <a:t>Франциск </a:t>
            </a:r>
            <a:r>
              <a:rPr lang="ru-RU" sz="1800" b="1" dirty="0"/>
              <a:t>Скорина </a:t>
            </a:r>
            <a:r>
              <a:rPr lang="ru-RU" sz="1800" dirty="0"/>
              <a:t>(1490-1551гг.) – просветитель-гуманист, ученый, писатель, философ. Главный вклад Скорины – формирование гуманистического и демократического идеала общественной жизни состоит в том, что он познакомил белорусов с памятником мировой культуры – библией. Издание библии на языке народа само по себе становиться мощным фактором раскрепощения его сознания и демократизации общественной жизни. Скорина стал самым ярким представителем гуманистической направленности восточно-славянской общественной мысли, а его литературное наследие является одним из важнейших истоков формирования национального сознания белорусов и развития белоруской национальной идеи.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708920"/>
            <a:ext cx="2600249" cy="3983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19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/>
              <a:t>	</a:t>
            </a:r>
            <a:r>
              <a:rPr lang="ru-RU" sz="1800" b="1" dirty="0" smtClean="0"/>
              <a:t>Лев </a:t>
            </a:r>
            <a:r>
              <a:rPr lang="ru-RU" sz="1800" b="1" dirty="0" err="1"/>
              <a:t>Сапега</a:t>
            </a:r>
            <a:r>
              <a:rPr lang="ru-RU" sz="1800" b="1" dirty="0"/>
              <a:t> </a:t>
            </a:r>
            <a:r>
              <a:rPr lang="ru-RU" sz="1800" dirty="0"/>
              <a:t>(1554-1633гг.) – политический, общественный и военный деятель ВКЛ. С его именем по праву связывается в отечественной мысли идея правового государства и верховенства закона. Л. </a:t>
            </a:r>
            <a:r>
              <a:rPr lang="ru-RU" sz="1800" dirty="0" err="1"/>
              <a:t>Сапега</a:t>
            </a:r>
            <a:r>
              <a:rPr lang="ru-RU" sz="1800" dirty="0"/>
              <a:t> является создателем 3 статута ВКЛ </a:t>
            </a:r>
            <a:r>
              <a:rPr lang="ru-RU" sz="1800" dirty="0" smtClean="0"/>
              <a:t>1588 г</a:t>
            </a:r>
            <a:r>
              <a:rPr lang="ru-RU" sz="1800" dirty="0"/>
              <a:t>. Фундаментом политико-правовой идеи </a:t>
            </a:r>
            <a:r>
              <a:rPr lang="ru-RU" sz="1800" dirty="0" err="1"/>
              <a:t>Сапеги</a:t>
            </a:r>
            <a:r>
              <a:rPr lang="ru-RU" sz="1800" dirty="0"/>
              <a:t> является понятие свободы. Сущность свободы он рассматривал с позиции естественного права на жизнь, личное достоинство, здоровье, безопасность, свободный религиозный и политический выбор. Основная задача государства – обеспечение человеку его основных гарантий и прав, в том числе и на свободу</a:t>
            </a:r>
            <a:r>
              <a:rPr lang="ru-RU" sz="1800" dirty="0" smtClean="0"/>
              <a:t>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348879"/>
            <a:ext cx="3308968" cy="4353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47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marL="4572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	В </a:t>
            </a:r>
            <a:r>
              <a:rPr lang="ru-RU" dirty="0"/>
              <a:t>истории формирования и развития молодого белорусского государства можно различать три </a:t>
            </a:r>
            <a:r>
              <a:rPr lang="ru-RU" dirty="0" smtClean="0"/>
              <a:t>этапа: </a:t>
            </a:r>
            <a:endParaRPr lang="ru-RU" dirty="0"/>
          </a:p>
          <a:p>
            <a:pPr marL="502920" indent="-4572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Становление </a:t>
            </a:r>
            <a:r>
              <a:rPr lang="ru-RU" dirty="0"/>
              <a:t>независимого белорусского государства в 1990–1994 гг. Этот этап характеризуется принятием важных юридических документов. Основными событиями этого периода являются</a:t>
            </a:r>
            <a:r>
              <a:rPr lang="ru-RU" dirty="0" smtClean="0"/>
              <a:t>:</a:t>
            </a: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/>
              <a:t>	27 июля 1990 г. </a:t>
            </a:r>
            <a:r>
              <a:rPr lang="ru-RU" dirty="0"/>
              <a:t>- принятие </a:t>
            </a:r>
            <a:r>
              <a:rPr lang="ru-RU" b="1" dirty="0"/>
              <a:t>закона о государственном статусе белорусского </a:t>
            </a:r>
            <a:r>
              <a:rPr lang="ru-RU" b="1" dirty="0" smtClean="0"/>
              <a:t>языка</a:t>
            </a: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/>
              <a:t>	27 июля 1990 г. </a:t>
            </a:r>
            <a:r>
              <a:rPr lang="ru-RU" dirty="0" smtClean="0"/>
              <a:t>– </a:t>
            </a:r>
            <a:r>
              <a:rPr lang="ru-RU" dirty="0"/>
              <a:t>принятие </a:t>
            </a:r>
            <a:r>
              <a:rPr lang="ru-RU" b="1" dirty="0"/>
              <a:t>Декларации Верховного Совета Республики Беларусь о государственном суверенитете Республики Беларусь </a:t>
            </a:r>
            <a:endParaRPr lang="ru-RU" b="1" dirty="0" smtClean="0"/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/>
              <a:t>	25 августа 1991 г</a:t>
            </a:r>
            <a:r>
              <a:rPr lang="ru-RU" b="1" dirty="0"/>
              <a:t>. </a:t>
            </a:r>
            <a:r>
              <a:rPr lang="ru-RU" dirty="0"/>
              <a:t>Декларации Верховного Совета Республики Беларусь о государственном суверенитете Республики Беларусь</a:t>
            </a:r>
            <a:r>
              <a:rPr lang="ru-RU" b="1" dirty="0"/>
              <a:t> </a:t>
            </a:r>
            <a:r>
              <a:rPr lang="ru-RU" dirty="0" smtClean="0"/>
              <a:t>был </a:t>
            </a:r>
            <a:r>
              <a:rPr lang="ru-RU" dirty="0"/>
              <a:t>придан </a:t>
            </a:r>
            <a:r>
              <a:rPr lang="ru-RU" b="1" dirty="0"/>
              <a:t>статус конституционного </a:t>
            </a:r>
            <a:r>
              <a:rPr lang="ru-RU" b="1" dirty="0" smtClean="0"/>
              <a:t>закона</a:t>
            </a:r>
            <a:endParaRPr lang="ru-RU" dirty="0" smtClean="0"/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/>
              <a:t>	19 сентября 1991 г. </a:t>
            </a:r>
            <a:r>
              <a:rPr lang="ru-RU" dirty="0" smtClean="0"/>
              <a:t>БССР </a:t>
            </a:r>
            <a:r>
              <a:rPr lang="ru-RU" dirty="0"/>
              <a:t>была переименована в </a:t>
            </a:r>
            <a:r>
              <a:rPr lang="ru-RU" b="1" dirty="0"/>
              <a:t>Республику </a:t>
            </a:r>
            <a:r>
              <a:rPr lang="ru-RU" b="1" dirty="0" smtClean="0"/>
              <a:t>Беларусь</a:t>
            </a: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/>
              <a:t>	8 </a:t>
            </a:r>
            <a:r>
              <a:rPr lang="ru-RU" b="1" dirty="0"/>
              <a:t>декабря </a:t>
            </a:r>
            <a:r>
              <a:rPr lang="ru-RU" b="1" dirty="0" smtClean="0"/>
              <a:t>1991 г. </a:t>
            </a:r>
            <a:r>
              <a:rPr lang="ru-RU" dirty="0" smtClean="0"/>
              <a:t>были </a:t>
            </a:r>
            <a:r>
              <a:rPr lang="ru-RU" dirty="0"/>
              <a:t>заключены </a:t>
            </a:r>
            <a:r>
              <a:rPr lang="ru-RU" b="1" dirty="0"/>
              <a:t>Беловежские соглашения</a:t>
            </a:r>
            <a:r>
              <a:rPr lang="ru-RU" dirty="0"/>
              <a:t> о прекращении деятельности СССР и организации СНГ.</a:t>
            </a: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/>
              <a:t>	15 марта 1994 г. </a:t>
            </a:r>
            <a:r>
              <a:rPr lang="ru-RU" dirty="0" smtClean="0"/>
              <a:t>была </a:t>
            </a:r>
            <a:r>
              <a:rPr lang="ru-RU" dirty="0"/>
              <a:t>принята </a:t>
            </a:r>
            <a:r>
              <a:rPr lang="ru-RU" b="1" dirty="0"/>
              <a:t>Конституция Республики </a:t>
            </a:r>
            <a:r>
              <a:rPr lang="ru-RU" b="1" dirty="0" smtClean="0"/>
              <a:t>Беларусь</a:t>
            </a:r>
            <a:endParaRPr lang="ru-RU" dirty="0" smtClean="0"/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/>
              <a:t>	10 июля 1994 г.  </a:t>
            </a:r>
            <a:r>
              <a:rPr lang="ru-RU" b="1" dirty="0"/>
              <a:t>А.Г</a:t>
            </a:r>
            <a:r>
              <a:rPr lang="ru-RU" b="1" dirty="0" smtClean="0"/>
              <a:t>. Лукашенко</a:t>
            </a:r>
            <a:r>
              <a:rPr lang="ru-RU" dirty="0" smtClean="0"/>
              <a:t> </a:t>
            </a:r>
            <a:r>
              <a:rPr lang="ru-RU" dirty="0"/>
              <a:t>был избран первым президентом Республики </a:t>
            </a:r>
            <a:r>
              <a:rPr lang="ru-RU" dirty="0" smtClean="0"/>
              <a:t>Беларусь</a:t>
            </a: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096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	</a:t>
            </a:r>
            <a:r>
              <a:rPr lang="ru-RU" sz="1600" dirty="0" smtClean="0"/>
              <a:t>Подписание </a:t>
            </a:r>
            <a:r>
              <a:rPr lang="ru-RU" sz="1600" dirty="0"/>
              <a:t>Беловежского соглашения. Соглашение подписали в </a:t>
            </a:r>
            <a:r>
              <a:rPr lang="ru-RU" sz="1600" dirty="0" err="1"/>
              <a:t>Вискулях</a:t>
            </a:r>
            <a:r>
              <a:rPr lang="ru-RU" sz="1600" dirty="0"/>
              <a:t> (Беловежская пуща, </a:t>
            </a:r>
            <a:r>
              <a:rPr lang="ru-RU" sz="1600" dirty="0" smtClean="0"/>
              <a:t>Беларусь) </a:t>
            </a:r>
            <a:r>
              <a:rPr lang="ru-RU" sz="1600" dirty="0"/>
              <a:t>высшие должностные лица и главы правительств трёх союзных </a:t>
            </a:r>
            <a:r>
              <a:rPr lang="ru-RU" sz="1600" dirty="0" smtClean="0"/>
              <a:t>республик: </a:t>
            </a:r>
            <a:r>
              <a:rPr lang="ru-RU" sz="1600" b="1" dirty="0" smtClean="0"/>
              <a:t>Борис </a:t>
            </a:r>
            <a:r>
              <a:rPr lang="ru-RU" sz="1600" b="1" dirty="0"/>
              <a:t>Ельцин и Геннадий Бурбулис </a:t>
            </a:r>
            <a:r>
              <a:rPr lang="ru-RU" sz="1600" dirty="0"/>
              <a:t>(РСФСР), </a:t>
            </a:r>
            <a:r>
              <a:rPr lang="ru-RU" sz="1600" b="1" dirty="0"/>
              <a:t>Станислав Шушкевич и Вячеслав </a:t>
            </a:r>
            <a:r>
              <a:rPr lang="ru-RU" sz="1600" b="1" dirty="0" err="1"/>
              <a:t>Кебич</a:t>
            </a:r>
            <a:r>
              <a:rPr lang="ru-RU" sz="1600" dirty="0"/>
              <a:t> (</a:t>
            </a:r>
            <a:r>
              <a:rPr lang="ru-RU" sz="1600" dirty="0" smtClean="0"/>
              <a:t>Беларусь), </a:t>
            </a:r>
            <a:r>
              <a:rPr lang="ru-RU" sz="1600" b="1" dirty="0"/>
              <a:t>Леонид Кравчук и Витольд Фокин </a:t>
            </a:r>
            <a:r>
              <a:rPr lang="ru-RU" sz="1600" dirty="0"/>
              <a:t>(Украина).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 smtClean="0"/>
              <a:t>	Преамбула </a:t>
            </a:r>
            <a:r>
              <a:rPr lang="ru-RU" sz="1600" dirty="0"/>
              <a:t>документа констатировала, что «Союз ССР как субъект международного права и геополитическая реальность прекращает своё существование».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 smtClean="0"/>
              <a:t>	Статья </a:t>
            </a:r>
            <a:r>
              <a:rPr lang="ru-RU" sz="1600" dirty="0"/>
              <a:t>1-я Соглашения гласила: «Высокие Договаривающиеся Стороны образуют Содружество Независимых Государств» (СНГ</a:t>
            </a:r>
            <a:r>
              <a:rPr lang="ru-RU" sz="1600" dirty="0" smtClean="0"/>
              <a:t>). Статья </a:t>
            </a:r>
            <a:r>
              <a:rPr lang="ru-RU" sz="1600" dirty="0"/>
              <a:t>14-я определяла Минск «официальным местом пребывания координирующих органов содружества</a:t>
            </a:r>
            <a:r>
              <a:rPr lang="ru-RU" sz="1600" dirty="0" smtClean="0"/>
              <a:t>»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18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669404"/>
            <a:ext cx="6084280" cy="4000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99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45720" indent="0" algn="ctr">
              <a:buNone/>
            </a:pPr>
            <a:r>
              <a:rPr lang="ru-RU" b="1" dirty="0" smtClean="0"/>
              <a:t>Александр Григорьевич Лукашенко – Президент Республики Беларусь</a:t>
            </a:r>
            <a:endParaRPr lang="ru-RU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9571"/>
            <a:ext cx="9144000" cy="3918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61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dirty="0" smtClean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	</a:t>
            </a:r>
            <a:r>
              <a:rPr lang="ru-RU" dirty="0" smtClean="0">
                <a:solidFill>
                  <a:schemeClr val="accent6"/>
                </a:solidFill>
              </a:rPr>
              <a:t>2.</a:t>
            </a:r>
            <a:r>
              <a:rPr lang="ru-RU" dirty="0" smtClean="0"/>
              <a:t> Период формирования структуры государственной власти Республики Беларусь. Основные события этого периода следующие: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/>
              <a:t>	14 мая 1995 г. </a:t>
            </a:r>
            <a:r>
              <a:rPr lang="ru-RU" dirty="0" smtClean="0"/>
              <a:t>состоялись </a:t>
            </a:r>
            <a:r>
              <a:rPr lang="ru-RU" dirty="0"/>
              <a:t>парламентские выборы и референдум по вопросам о юридическом статусе русского языка (как второго государственного наряду с белорусским), государственной символике, интеграции с Россией</a:t>
            </a:r>
            <a:r>
              <a:rPr lang="ru-RU" dirty="0" smtClean="0"/>
              <a:t>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/>
              <a:t>	24 ноября 1996 г. </a:t>
            </a:r>
            <a:r>
              <a:rPr lang="ru-RU" dirty="0" smtClean="0"/>
              <a:t>состоялся </a:t>
            </a:r>
            <a:r>
              <a:rPr lang="ru-RU" dirty="0"/>
              <a:t>референдум по принятию новой редакции Конституции Республики Беларусь, в результате которого были решены вопросы о запрете частной собственности на землю, расширении президентских полномочий и др.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579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4CAD84805683240BBC45A549CD29B2B" ma:contentTypeVersion="0" ma:contentTypeDescription="Создание документа." ma:contentTypeScope="" ma:versionID="2ab0def56dd0bbe99bca4b0e1ec6125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C8AE27-EA2B-47C5-8E6E-C37BF71E646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D990E75-30AB-4F13-9E1A-14314482E2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A77B9D4-1B3E-4E3B-A34F-5284301F95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91</TotalTime>
  <Words>130</Words>
  <Application>Microsoft Office PowerPoint</Application>
  <PresentationFormat>Экран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RePack, SanBuild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Yana Proleskovskaya</cp:lastModifiedBy>
  <cp:revision>17</cp:revision>
  <dcterms:created xsi:type="dcterms:W3CDTF">2014-01-04T16:13:27Z</dcterms:created>
  <dcterms:modified xsi:type="dcterms:W3CDTF">2019-05-15T07:11:43Z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0x01010024CAD84805683240BBC45A549CD29B2B</vt:lpwstr>
  </property>
</Properties>
</file>